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543" r:id="rId2"/>
    <p:sldId id="519" r:id="rId3"/>
    <p:sldId id="520" r:id="rId4"/>
    <p:sldId id="492" r:id="rId5"/>
    <p:sldId id="544" r:id="rId6"/>
    <p:sldId id="524" r:id="rId7"/>
    <p:sldId id="521" r:id="rId8"/>
    <p:sldId id="545" r:id="rId9"/>
    <p:sldId id="522" r:id="rId10"/>
    <p:sldId id="546" r:id="rId11"/>
    <p:sldId id="523" r:id="rId12"/>
    <p:sldId id="547" r:id="rId13"/>
    <p:sldId id="525" r:id="rId14"/>
    <p:sldId id="532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FF9900"/>
    <a:srgbClr val="FF9933"/>
    <a:srgbClr val="F8F8F8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62" autoAdjust="0"/>
    <p:restoredTop sz="99658" autoAdjust="0"/>
  </p:normalViewPr>
  <p:slideViewPr>
    <p:cSldViewPr>
      <p:cViewPr varScale="1">
        <p:scale>
          <a:sx n="103" d="100"/>
          <a:sy n="103" d="100"/>
        </p:scale>
        <p:origin x="-9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2400" y="6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D3791-ABF8-474B-B97A-6A6AB5FF2D95}" type="datetimeFigureOut">
              <a:rPr lang="en-US" smtClean="0"/>
              <a:pPr/>
              <a:t>10/18/16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lvl="0"/>
            <a:r>
              <a:rPr lang="en-US" dirty="0" smtClean="0"/>
              <a:t>111 </a:t>
            </a:r>
            <a:r>
              <a:rPr lang="en-US" dirty="0" err="1" smtClean="0"/>
              <a:t>Ch</a:t>
            </a:r>
            <a:r>
              <a:rPr lang="en-US" dirty="0" smtClean="0"/>
              <a:t> 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2476E-8497-458A-B0CA-EB796D594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54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2425" y="696913"/>
            <a:ext cx="3511550" cy="2633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2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28600" y="3486150"/>
            <a:ext cx="6324600" cy="5113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800"/>
            </a:lvl1pPr>
          </a:lstStyle>
          <a:p>
            <a:fld id="{C237B1E6-5EBD-4C12-9CF2-4C13CCC2F9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 txBox="1">
            <a:spLocks/>
          </p:cNvSpPr>
          <p:nvPr/>
        </p:nvSpPr>
        <p:spPr>
          <a:xfrm>
            <a:off x="0" y="883158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1110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Date Placeholder 2"/>
          <p:cNvSpPr txBox="1">
            <a:spLocks/>
          </p:cNvSpPr>
          <p:nvPr/>
        </p:nvSpPr>
        <p:spPr>
          <a:xfrm>
            <a:off x="388620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04B2DE-BEEE-488B-AD33-4FEAA76FAFA8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10/18/16 08:07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V2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58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Every C program must have</a:t>
            </a:r>
            <a:r>
              <a:rPr lang="en-US" baseline="0" dirty="0" smtClean="0"/>
              <a:t> a main function but it can also contain other functions.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7B1E6-5EBD-4C12-9CF2-4C13CCC2F94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501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So,</a:t>
            </a:r>
            <a:r>
              <a:rPr lang="en-US" baseline="0" dirty="0" smtClean="0"/>
              <a:t> variables declared outside of any functions are not only global but also extern variables.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7B1E6-5EBD-4C12-9CF2-4C13CCC2F94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17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#define?</a:t>
            </a:r>
          </a:p>
          <a:p>
            <a:endParaRPr lang="en-US" dirty="0" smtClean="0"/>
          </a:p>
          <a:p>
            <a:r>
              <a:rPr lang="en-US" dirty="0" smtClean="0"/>
              <a:t>(pages</a:t>
            </a:r>
            <a:r>
              <a:rPr lang="en-US" baseline="0" dirty="0" smtClean="0"/>
              <a:t> 297+ in book)</a:t>
            </a:r>
          </a:p>
          <a:p>
            <a:r>
              <a:rPr lang="en-US" baseline="0" dirty="0" smtClean="0"/>
              <a:t>One of the primary uses for the #define is to assign symbolic names to program constants.  Think of it as a “text substitution”, a “copy-and-paste” performed by the pre-processor.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Example:</a:t>
            </a:r>
          </a:p>
          <a:p>
            <a:endParaRPr lang="en-US" baseline="0" dirty="0" smtClean="0"/>
          </a:p>
          <a:p>
            <a:r>
              <a:rPr lang="en-US" baseline="0" dirty="0" smtClean="0"/>
              <a:t>#define YES 1</a:t>
            </a:r>
          </a:p>
          <a:p>
            <a:endParaRPr lang="en-US" baseline="0" dirty="0" smtClean="0"/>
          </a:p>
          <a:p>
            <a:r>
              <a:rPr lang="en-US" baseline="0" dirty="0" smtClean="0"/>
              <a:t>Will copy the value 1 into every location in the file where ever the word YES appears.  It is not a variable, so other values cannot be assigned to YES – the pre-processor just copies and pasts the value 1 into those locations as if you had just typed 1.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Program 12.1 page 298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7B1E6-5EBD-4C12-9CF2-4C13CCC2F94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546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Show example…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7B1E6-5EBD-4C12-9CF2-4C13CCC2F94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546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/>
              <a:t>Makes it easier for all the programmers who are working on the same program to see all the shared variables, #define names, function prototypes, and other #include statements – they are all using the same</a:t>
            </a:r>
            <a:r>
              <a:rPr lang="en-US" sz="1600" baseline="0" dirty="0" smtClean="0"/>
              <a:t> definitions and names of things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7B1E6-5EBD-4C12-9CF2-4C13CCC2F94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868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forget, and use angle brackets, the</a:t>
            </a:r>
            <a:r>
              <a:rPr lang="en-US" baseline="0" dirty="0" smtClean="0"/>
              <a:t> compiler looks in a lower level location where all the other provided C library files are located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7B1E6-5EBD-4C12-9CF2-4C13CCC2F94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times, large programs are written by a group of people, each person or team responsible for one part</a:t>
            </a:r>
            <a:r>
              <a:rPr lang="en-US" baseline="0" dirty="0" smtClean="0"/>
              <a:t> (module) of a larger program.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Example of group of related functions – may have an </a:t>
            </a:r>
            <a:r>
              <a:rPr lang="en-US" baseline="0" dirty="0" err="1" smtClean="0"/>
              <a:t>arrayInit.c</a:t>
            </a:r>
            <a:r>
              <a:rPr lang="en-US" baseline="0" dirty="0" smtClean="0"/>
              <a:t> file that contains several different types of initialization functions:</a:t>
            </a:r>
          </a:p>
          <a:p>
            <a:r>
              <a:rPr lang="en-US" baseline="0" dirty="0" smtClean="0"/>
              <a:t>	from user input</a:t>
            </a:r>
          </a:p>
          <a:p>
            <a:r>
              <a:rPr lang="en-US" baseline="0" dirty="0" smtClean="0"/>
              <a:t>	using rand()</a:t>
            </a:r>
          </a:p>
          <a:p>
            <a:r>
              <a:rPr lang="en-US" baseline="0" dirty="0" smtClean="0"/>
              <a:t>	even numbers within given range</a:t>
            </a:r>
          </a:p>
          <a:p>
            <a:r>
              <a:rPr lang="en-US" baseline="0" dirty="0" smtClean="0"/>
              <a:t>	odd numbers within given range</a:t>
            </a:r>
          </a:p>
          <a:p>
            <a:r>
              <a:rPr lang="en-US" baseline="0" dirty="0" smtClean="0"/>
              <a:t>	prime numbers starting at given starting value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etc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Could also have </a:t>
            </a:r>
            <a:r>
              <a:rPr lang="en-US" baseline="0" dirty="0" err="1" smtClean="0"/>
              <a:t>arraySorting.c</a:t>
            </a:r>
            <a:r>
              <a:rPr lang="en-US" baseline="0" dirty="0" smtClean="0"/>
              <a:t> that contains several different types of sorting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7B1E6-5EBD-4C12-9CF2-4C13CCC2F94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88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the example, the executable name would become   “</a:t>
            </a:r>
            <a:r>
              <a:rPr lang="en-US" baseline="0" dirty="0" err="1" smtClean="0"/>
              <a:t>arrayProg</a:t>
            </a:r>
            <a:r>
              <a:rPr lang="en-US" baseline="0" dirty="0" smtClean="0"/>
              <a:t>”    and would consist of those 3 .c files compiled together.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Use of </a:t>
            </a:r>
            <a:r>
              <a:rPr lang="en-US" baseline="0" dirty="0" err="1" smtClean="0"/>
              <a:t>makefile</a:t>
            </a:r>
            <a:r>
              <a:rPr lang="en-US" baseline="0" dirty="0" smtClean="0"/>
              <a:t> is even more desirable with multiple files.  If any of the files had compilation errors, you will see a list of all the errors and which file(s) they come from; then when fix the errors and re-compile with make, only those files that had the errors that you fixed would need to be re-compiled.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Show example…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7B1E6-5EBD-4C12-9CF2-4C13CCC2F94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45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7B1E6-5EBD-4C12-9CF2-4C13CCC2F94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18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how much longer the </a:t>
            </a:r>
            <a:r>
              <a:rPr lang="en-US" dirty="0" err="1" smtClean="0"/>
              <a:t>gcc</a:t>
            </a:r>
            <a:r>
              <a:rPr lang="en-US" dirty="0" smtClean="0"/>
              <a:t> line is becoming?  You can</a:t>
            </a:r>
            <a:r>
              <a:rPr lang="en-US" baseline="0" dirty="0" smtClean="0"/>
              <a:t> even</a:t>
            </a:r>
            <a:r>
              <a:rPr lang="en-US" dirty="0" smtClean="0"/>
              <a:t> add the –g flag</a:t>
            </a:r>
            <a:r>
              <a:rPr lang="en-US" baseline="0" dirty="0" smtClean="0"/>
              <a:t> for debugging purposes.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Much easier to use a </a:t>
            </a:r>
            <a:r>
              <a:rPr lang="en-US" baseline="0" dirty="0" err="1" smtClean="0"/>
              <a:t>makefile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7B1E6-5EBD-4C12-9CF2-4C13CCC2F94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18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Global</a:t>
            </a:r>
            <a:r>
              <a:rPr lang="en-US" baseline="0" dirty="0" smtClean="0"/>
              <a:t> variables are external variables – they are accessible by other functions in other files – that’s why you typically should not use global variables unless you specifically need that variable to be shared across files.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7B1E6-5EBD-4C12-9CF2-4C13CCC2F94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46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7B1E6-5EBD-4C12-9CF2-4C13CCC2F94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28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7B1E6-5EBD-4C12-9CF2-4C13CCC2F94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28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So,</a:t>
            </a:r>
            <a:r>
              <a:rPr lang="en-US" baseline="0" dirty="0" smtClean="0"/>
              <a:t> variables declared outside of any functions are not only global but also extern variables.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7B1E6-5EBD-4C12-9CF2-4C13CCC2F94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1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10/18/16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Oval 16"/>
          <p:cNvSpPr/>
          <p:nvPr userDrawn="1"/>
        </p:nvSpPr>
        <p:spPr>
          <a:xfrm>
            <a:off x="48490" y="6359238"/>
            <a:ext cx="71351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fld id="{B6F15528-21DE-4FAA-801E-634DDDAF4B2B}" type="slidenum">
              <a:rPr lang="en-US" b="1" smtClean="0">
                <a:solidFill>
                  <a:srgbClr val="F8F8F8"/>
                </a:solidFill>
              </a:rPr>
              <a:pPr algn="ctr"/>
              <a:t>‹#›</a:t>
            </a:fld>
            <a:endParaRPr lang="en-US" b="1" dirty="0" smtClean="0">
              <a:solidFill>
                <a:srgbClr val="F8F8F8"/>
              </a:solidFill>
            </a:endParaRPr>
          </a:p>
        </p:txBody>
      </p:sp>
      <p:sp>
        <p:nvSpPr>
          <p:cNvPr id="20" name="Title 7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8229600" cy="990600"/>
          </a:xfrm>
        </p:spPr>
        <p:txBody>
          <a:bodyPr anchor="ctr"/>
          <a:lstStyle>
            <a:lvl1pPr algn="ctr">
              <a:defRPr lang="en-US" dirty="0">
                <a:solidFill>
                  <a:srgbClr val="FF99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107855" y="1295400"/>
            <a:ext cx="8915400" cy="1755648"/>
          </a:xfrm>
          <a:prstGeom prst="rect">
            <a:avLst/>
          </a:prstGeom>
          <a:solidFill>
            <a:srgbClr val="7030A0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1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562" y="1372520"/>
            <a:ext cx="1600200" cy="1576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1449639"/>
            <a:ext cx="7040880" cy="1447800"/>
          </a:xfrm>
          <a:solidFill>
            <a:srgbClr val="FF9900"/>
          </a:solidFill>
        </p:spPr>
        <p:txBody>
          <a:bodyPr lIns="182880" anchor="ctr">
            <a:normAutofit/>
          </a:bodyPr>
          <a:lstStyle>
            <a:lvl1pPr marL="0" indent="0" algn="l">
              <a:buNone/>
              <a:defRPr sz="3200" b="1">
                <a:ln>
                  <a:solidFill>
                    <a:srgbClr val="F8F8F8"/>
                  </a:solidFill>
                </a:ln>
                <a:solidFill>
                  <a:srgbClr val="7030A0"/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>
            <a:lvl1pPr>
              <a:buFont typeface="Wingdings" pitchFamily="2" charset="2"/>
              <a:buChar char="§"/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buFont typeface="Wingdings" pitchFamily="2" charset="2"/>
              <a:buChar char="Ø"/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val 11"/>
          <p:cNvSpPr/>
          <p:nvPr userDrawn="1"/>
        </p:nvSpPr>
        <p:spPr>
          <a:xfrm>
            <a:off x="48490" y="6359238"/>
            <a:ext cx="71351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fld id="{B6F15528-21DE-4FAA-801E-634DDDAF4B2B}" type="slidenum">
              <a:rPr lang="en-US" b="1" smtClean="0">
                <a:solidFill>
                  <a:srgbClr val="F8F8F8"/>
                </a:solidFill>
              </a:rPr>
              <a:pPr algn="ctr"/>
              <a:t>‹#›</a:t>
            </a:fld>
            <a:endParaRPr lang="en-US" b="1" dirty="0" smtClean="0">
              <a:solidFill>
                <a:srgbClr val="F8F8F8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 userDrawn="1"/>
        </p:nvSpPr>
        <p:spPr>
          <a:xfrm>
            <a:off x="48490" y="6359238"/>
            <a:ext cx="71351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fld id="{B6F15528-21DE-4FAA-801E-634DDDAF4B2B}" type="slidenum">
              <a:rPr lang="en-US" b="1" smtClean="0">
                <a:solidFill>
                  <a:srgbClr val="F8F8F8"/>
                </a:solidFill>
              </a:rPr>
              <a:pPr algn="ctr"/>
              <a:t>‹#›</a:t>
            </a:fld>
            <a:endParaRPr lang="en-US" b="1" dirty="0" smtClean="0">
              <a:solidFill>
                <a:srgbClr val="F8F8F8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490" y="6359238"/>
            <a:ext cx="71351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fld id="{B6F15528-21DE-4FAA-801E-634DDDAF4B2B}" type="slidenum">
              <a:rPr lang="en-US" b="1" smtClean="0">
                <a:solidFill>
                  <a:srgbClr val="F8F8F8"/>
                </a:solidFill>
              </a:rPr>
              <a:pPr algn="ctr"/>
              <a:t>‹#›</a:t>
            </a:fld>
            <a:endParaRPr lang="en-US" b="1" dirty="0" smtClean="0">
              <a:solidFill>
                <a:srgbClr val="F8F8F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Multi-Module Programs</a:t>
            </a:r>
            <a:endParaRPr lang="en-US" sz="4400" dirty="0"/>
          </a:p>
        </p:txBody>
      </p:sp>
      <p:pic>
        <p:nvPicPr>
          <p:cNvPr id="1025" name="Picture 1" descr="Compili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8" b="3498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9943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944562"/>
          </a:xfrm>
        </p:spPr>
        <p:txBody>
          <a:bodyPr/>
          <a:lstStyle/>
          <a:p>
            <a:pPr algn="ctr"/>
            <a:r>
              <a:rPr lang="en-US" dirty="0" smtClean="0"/>
              <a:t>Static </a:t>
            </a:r>
            <a:r>
              <a:rPr lang="en-US" dirty="0" err="1" smtClean="0"/>
              <a:t>vs</a:t>
            </a:r>
            <a:r>
              <a:rPr lang="en-US" dirty="0" smtClean="0"/>
              <a:t> Extern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sz="3800" dirty="0" smtClean="0"/>
              <a:t>Same goes with functions – when a function is defined, by default, it is an </a:t>
            </a:r>
            <a:r>
              <a:rPr lang="en-US" sz="3800" b="1" dirty="0" smtClean="0"/>
              <a:t>extern</a:t>
            </a:r>
            <a:r>
              <a:rPr lang="en-US" sz="3800" dirty="0" smtClean="0"/>
              <a:t> function; it is available to other functions in other modules.</a:t>
            </a:r>
          </a:p>
          <a:p>
            <a:r>
              <a:rPr lang="en-US" sz="3800" dirty="0" smtClean="0"/>
              <a:t>To restrict the accessibility to only the file where it is implemented, put the </a:t>
            </a:r>
            <a:r>
              <a:rPr lang="en-US" sz="3800" b="1" dirty="0" smtClean="0"/>
              <a:t>static</a:t>
            </a:r>
            <a:r>
              <a:rPr lang="en-US" sz="3800" dirty="0" smtClean="0"/>
              <a:t> keyword in front of it: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274320" lvl="1" indent="0"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static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minValue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theArray</a:t>
            </a:r>
            <a:r>
              <a:rPr lang="en-US" dirty="0" smtClean="0">
                <a:latin typeface="Courier New"/>
                <a:cs typeface="Courier New"/>
              </a:rPr>
              <a:t>[],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size) {</a:t>
            </a:r>
          </a:p>
          <a:p>
            <a:pPr marL="274320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// code for this function</a:t>
            </a:r>
          </a:p>
          <a:p>
            <a:pPr marL="274320" lvl="1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274320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return minimum;</a:t>
            </a:r>
          </a:p>
          <a:p>
            <a:pPr marL="274320" lvl="1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800" dirty="0" smtClean="0">
              <a:latin typeface="Courier New"/>
              <a:cs typeface="Courier New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2598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944562"/>
          </a:xfrm>
        </p:spPr>
        <p:txBody>
          <a:bodyPr/>
          <a:lstStyle/>
          <a:p>
            <a:r>
              <a:rPr lang="en-US" dirty="0" smtClean="0"/>
              <a:t>Header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#include statements that you have been using are to include header files from the C library, e.g. </a:t>
            </a:r>
            <a:r>
              <a:rPr lang="en-US" sz="2800" dirty="0" err="1" smtClean="0"/>
              <a:t>stdio.h</a:t>
            </a:r>
            <a:endParaRPr lang="en-US" sz="2800" dirty="0" smtClean="0"/>
          </a:p>
          <a:p>
            <a:r>
              <a:rPr lang="en-US" sz="2800" dirty="0" smtClean="0"/>
              <a:t>You can make your own header files and #include those in your program as well at the top of every file that needs it.</a:t>
            </a:r>
          </a:p>
          <a:p>
            <a:r>
              <a:rPr lang="en-US" sz="2800" dirty="0" smtClean="0"/>
              <a:t>What goes in a header file?????</a:t>
            </a:r>
          </a:p>
          <a:p>
            <a:pPr lvl="1"/>
            <a:r>
              <a:rPr lang="en-US" dirty="0" smtClean="0"/>
              <a:t>All your other #include statements</a:t>
            </a:r>
          </a:p>
          <a:p>
            <a:pPr lvl="1"/>
            <a:r>
              <a:rPr lang="en-US" dirty="0" smtClean="0"/>
              <a:t>Any shared (global, extern) variables</a:t>
            </a:r>
          </a:p>
          <a:p>
            <a:pPr lvl="1"/>
            <a:r>
              <a:rPr lang="en-US" dirty="0" smtClean="0"/>
              <a:t>All your #define statements</a:t>
            </a:r>
          </a:p>
          <a:p>
            <a:pPr lvl="1"/>
            <a:r>
              <a:rPr lang="en-US" dirty="0" smtClean="0"/>
              <a:t>Function prototypes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614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44562"/>
          </a:xfrm>
        </p:spPr>
        <p:txBody>
          <a:bodyPr/>
          <a:lstStyle/>
          <a:p>
            <a:r>
              <a:rPr lang="en-US" dirty="0" smtClean="0"/>
              <a:t>Header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057400"/>
            <a:ext cx="8382000" cy="2971800"/>
          </a:xfrm>
        </p:spPr>
        <p:txBody>
          <a:bodyPr/>
          <a:lstStyle/>
          <a:p>
            <a:r>
              <a:rPr lang="en-US" sz="2800" dirty="0" smtClean="0"/>
              <a:t>What does </a:t>
            </a:r>
            <a:r>
              <a:rPr lang="en-US" sz="2800" b="1" u="sng" dirty="0" smtClean="0"/>
              <a:t>NOT</a:t>
            </a:r>
            <a:r>
              <a:rPr lang="en-US" sz="2800" dirty="0" smtClean="0"/>
              <a:t> go in a header file?????</a:t>
            </a:r>
          </a:p>
          <a:p>
            <a:pPr lvl="1"/>
            <a:r>
              <a:rPr lang="en-US" dirty="0" smtClean="0"/>
              <a:t>Function implementations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384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en-US" dirty="0" smtClean="0"/>
              <a:t>Why Use Header Files?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4876800"/>
          </a:xfrm>
        </p:spPr>
        <p:txBody>
          <a:bodyPr/>
          <a:lstStyle/>
          <a:p>
            <a:r>
              <a:rPr lang="en-US" sz="2800" dirty="0" smtClean="0"/>
              <a:t>Cleans up and simplifies readability of source files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Provides a means of standardization for large programs that are developed by multiple programmers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1448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944562"/>
          </a:xfrm>
        </p:spPr>
        <p:txBody>
          <a:bodyPr/>
          <a:lstStyle/>
          <a:p>
            <a:r>
              <a:rPr lang="en-US" dirty="0" smtClean="0"/>
              <a:t>Header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05800" cy="5334000"/>
          </a:xfrm>
        </p:spPr>
        <p:txBody>
          <a:bodyPr>
            <a:normAutofit/>
          </a:bodyPr>
          <a:lstStyle/>
          <a:p>
            <a:r>
              <a:rPr lang="en-US" sz="2800" dirty="0"/>
              <a:t>When you #include your own header file, the file name goes in quotes instead of angle </a:t>
            </a:r>
            <a:r>
              <a:rPr lang="en-US" sz="2800" dirty="0" smtClean="0"/>
              <a:t>brackets, at the top of all the files that need something from that header file.</a:t>
            </a:r>
          </a:p>
          <a:p>
            <a:r>
              <a:rPr lang="en-US" sz="2800" dirty="0" smtClean="0"/>
              <a:t>The pre-processor then looks in the current directory for a file by that name and effectively copies the contents of the file into the program at that precise point where the #include statement appears.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  </a:t>
            </a:r>
            <a:r>
              <a:rPr lang="en-US" sz="2200" dirty="0" smtClean="0">
                <a:latin typeface="Courier New"/>
                <a:cs typeface="Courier New"/>
              </a:rPr>
              <a:t>// top of main</a:t>
            </a:r>
          </a:p>
          <a:p>
            <a:pPr marL="0" indent="0">
              <a:buNone/>
            </a:pPr>
            <a:r>
              <a:rPr lang="en-US" sz="2200" dirty="0" smtClean="0">
                <a:latin typeface="Courier New"/>
                <a:cs typeface="Courier New"/>
              </a:rPr>
              <a:t>  #include &lt;</a:t>
            </a:r>
            <a:r>
              <a:rPr lang="en-US" sz="2200" dirty="0" err="1" smtClean="0">
                <a:latin typeface="Courier New"/>
                <a:cs typeface="Courier New"/>
              </a:rPr>
              <a:t>math.h</a:t>
            </a:r>
            <a:r>
              <a:rPr lang="en-US" sz="2200" dirty="0" smtClean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 </a:t>
            </a:r>
            <a:r>
              <a:rPr lang="en-US" sz="2200" dirty="0" smtClean="0">
                <a:latin typeface="Courier New"/>
                <a:cs typeface="Courier New"/>
              </a:rPr>
              <a:t> #include “</a:t>
            </a:r>
            <a:r>
              <a:rPr lang="en-US" sz="2200" dirty="0" err="1" smtClean="0">
                <a:latin typeface="Courier New"/>
                <a:cs typeface="Courier New"/>
              </a:rPr>
              <a:t>myDefs.h</a:t>
            </a:r>
            <a:r>
              <a:rPr lang="en-US" sz="2200" dirty="0" smtClean="0">
                <a:latin typeface="Courier New"/>
                <a:cs typeface="Courier New"/>
              </a:rPr>
              <a:t>”</a:t>
            </a:r>
            <a:endParaRPr lang="en-US" sz="22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127709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944562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Multi-Module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95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Modularize your programs even more</a:t>
            </a:r>
          </a:p>
          <a:p>
            <a:r>
              <a:rPr lang="en-US" sz="3200" dirty="0" smtClean="0"/>
              <a:t>Instead of a large program consisting on one large file, it can be broken up into smaller modules</a:t>
            </a:r>
          </a:p>
          <a:p>
            <a:pPr lvl="1"/>
            <a:r>
              <a:rPr lang="en-US" sz="3000" dirty="0" smtClean="0"/>
              <a:t>Each module consisting of a single function or group of related functions</a:t>
            </a:r>
          </a:p>
          <a:p>
            <a:pPr marL="320040" lvl="1" indent="0">
              <a:buNone/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4230376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Compiling Multi</a:t>
            </a:r>
            <a:r>
              <a:rPr lang="en-US" sz="4400" dirty="0"/>
              <a:t>-Module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34400" cy="4572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All the .c files are compiled at the same time using </a:t>
            </a:r>
            <a:r>
              <a:rPr lang="en-US" sz="3800" dirty="0" err="1" smtClean="0"/>
              <a:t>gcc</a:t>
            </a:r>
            <a:r>
              <a:rPr lang="en-US" sz="3800" dirty="0" smtClean="0"/>
              <a:t>, for example: </a:t>
            </a:r>
          </a:p>
          <a:p>
            <a:pPr marL="320040" lvl="1" indent="0">
              <a:buNone/>
            </a:pPr>
            <a:endParaRPr lang="en-US" sz="2600" dirty="0" smtClean="0"/>
          </a:p>
          <a:p>
            <a:pPr marL="320040" lvl="1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gcc</a:t>
            </a:r>
            <a:r>
              <a:rPr lang="en-US" sz="1800" dirty="0" smtClean="0">
                <a:latin typeface="Courier New"/>
                <a:cs typeface="Courier New"/>
              </a:rPr>
              <a:t> –Wall –o </a:t>
            </a:r>
            <a:r>
              <a:rPr lang="en-US" sz="1800" dirty="0" err="1" smtClean="0">
                <a:latin typeface="Courier New"/>
                <a:cs typeface="Courier New"/>
              </a:rPr>
              <a:t>arrayProg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main.c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arrayInit.c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arraySort.c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</a:p>
          <a:p>
            <a:pPr marL="320040" lvl="1" indent="0">
              <a:buNone/>
            </a:pPr>
            <a:endParaRPr lang="en-US" sz="2600" dirty="0"/>
          </a:p>
          <a:p>
            <a:r>
              <a:rPr lang="en-US" sz="3800" dirty="0" smtClean="0"/>
              <a:t>You can see that a </a:t>
            </a:r>
            <a:r>
              <a:rPr lang="en-US" sz="3800" dirty="0" err="1" smtClean="0"/>
              <a:t>makefile</a:t>
            </a:r>
            <a:r>
              <a:rPr lang="en-US" sz="3800" dirty="0" smtClean="0"/>
              <a:t> </a:t>
            </a:r>
            <a:r>
              <a:rPr lang="en-US" sz="3800" smtClean="0"/>
              <a:t>becomes especially </a:t>
            </a:r>
            <a:r>
              <a:rPr lang="en-US" sz="3800" dirty="0" smtClean="0"/>
              <a:t>helpful when there are multiple files to be compiled</a:t>
            </a:r>
          </a:p>
        </p:txBody>
      </p:sp>
    </p:spTree>
    <p:extLst>
      <p:ext uri="{BB962C8B-B14F-4D97-AF65-F5344CB8AC3E}">
        <p14:creationId xmlns:p14="http://schemas.microsoft.com/office/powerpoint/2010/main" val="1145565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610600" cy="792162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Compiling Multi-Module Programs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143000"/>
            <a:ext cx="8077200" cy="5486400"/>
          </a:xfrm>
          <a:noFill/>
          <a:ln/>
        </p:spPr>
        <p:txBody>
          <a:bodyPr>
            <a:normAutofit lnSpcReduction="10000"/>
          </a:bodyPr>
          <a:lstStyle/>
          <a:p>
            <a:pPr marL="514350" indent="-514350">
              <a:spcBef>
                <a:spcPct val="35000"/>
              </a:spcBef>
              <a:buFont typeface="+mj-lt"/>
              <a:buAutoNum type="arabicPeriod"/>
            </a:pPr>
            <a:r>
              <a:rPr lang="en-US" sz="3000" dirty="0" smtClean="0"/>
              <a:t>Preprocessor first sub-step of compile, taking care of #directives in each source file</a:t>
            </a:r>
          </a:p>
          <a:p>
            <a:pPr marL="514350" indent="-514350">
              <a:spcBef>
                <a:spcPct val="35000"/>
              </a:spcBef>
              <a:buFont typeface="+mj-lt"/>
              <a:buAutoNum type="arabicPeriod"/>
            </a:pPr>
            <a:r>
              <a:rPr lang="en-US" sz="3000" dirty="0" smtClean="0"/>
              <a:t>Assembler is next step, creating assembly language version for each source file (.s file, one-to-one correspondence with machine language)</a:t>
            </a:r>
          </a:p>
          <a:p>
            <a:pPr marL="514350" indent="-514350">
              <a:spcBef>
                <a:spcPct val="35000"/>
              </a:spcBef>
              <a:buFont typeface="+mj-lt"/>
              <a:buAutoNum type="arabicPeriod"/>
            </a:pPr>
            <a:r>
              <a:rPr lang="en-US" sz="3000" dirty="0" smtClean="0"/>
              <a:t>From each assembly language file, an object file is produced (.o file, binary code)</a:t>
            </a:r>
          </a:p>
          <a:p>
            <a:pPr marL="514350" indent="-514350">
              <a:spcBef>
                <a:spcPct val="35000"/>
              </a:spcBef>
              <a:buFont typeface="+mj-lt"/>
              <a:buAutoNum type="arabicPeriod"/>
            </a:pPr>
            <a:r>
              <a:rPr lang="en-US" sz="3000" dirty="0" smtClean="0"/>
              <a:t>Linker is the next step:  each .o file + whatever library files that are included are all combined into one executable file called </a:t>
            </a:r>
            <a:r>
              <a:rPr lang="en-US" sz="3000" dirty="0" err="1" smtClean="0"/>
              <a:t>a.out</a:t>
            </a:r>
            <a:endParaRPr lang="en-US" sz="3000" dirty="0" smtClean="0"/>
          </a:p>
          <a:p>
            <a:pPr marL="514350" indent="-514350">
              <a:spcBef>
                <a:spcPct val="35000"/>
              </a:spcBef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610600" cy="792162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Compiling Multi-Module Programs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143000"/>
            <a:ext cx="8686800" cy="5486400"/>
          </a:xfrm>
          <a:noFill/>
          <a:ln/>
        </p:spPr>
        <p:txBody>
          <a:bodyPr>
            <a:normAutofit/>
          </a:bodyPr>
          <a:lstStyle/>
          <a:p>
            <a:pPr marL="514350" indent="-514350">
              <a:spcBef>
                <a:spcPct val="35000"/>
              </a:spcBef>
              <a:buFont typeface="+mj-lt"/>
              <a:buAutoNum type="arabicPeriod"/>
            </a:pPr>
            <a:r>
              <a:rPr lang="en-US" dirty="0" smtClean="0"/>
              <a:t>These intermediate files are automatically deleted by the system after the compilation process ends.  To keep those intermediate files, can compile with the  –save–temps flag with </a:t>
            </a:r>
            <a:r>
              <a:rPr lang="en-US" dirty="0" err="1" smtClean="0"/>
              <a:t>gcc</a:t>
            </a:r>
            <a:r>
              <a:rPr lang="en-US" dirty="0" smtClean="0"/>
              <a:t>:</a:t>
            </a:r>
          </a:p>
          <a:p>
            <a:pPr marL="514350" indent="-514350">
              <a:spcBef>
                <a:spcPct val="35000"/>
              </a:spcBef>
              <a:buFont typeface="+mj-lt"/>
              <a:buAutoNum type="arabicPeriod"/>
            </a:pPr>
            <a:endParaRPr lang="en-US" dirty="0"/>
          </a:p>
          <a:p>
            <a:pPr marL="0" lvl="1" indent="0">
              <a:spcBef>
                <a:spcPct val="35000"/>
              </a:spcBef>
              <a:buClr>
                <a:schemeClr val="accent1"/>
              </a:buClr>
              <a:buNone/>
            </a:pPr>
            <a:r>
              <a:rPr lang="en-US" sz="1600" dirty="0" err="1">
                <a:latin typeface="Courier New"/>
                <a:cs typeface="Courier New"/>
              </a:rPr>
              <a:t>gcc</a:t>
            </a:r>
            <a:r>
              <a:rPr lang="en-US" sz="1600" dirty="0">
                <a:latin typeface="Courier New"/>
                <a:cs typeface="Courier New"/>
              </a:rPr>
              <a:t> –</a:t>
            </a:r>
            <a:r>
              <a:rPr lang="en-US" sz="1600" dirty="0" smtClean="0">
                <a:latin typeface="Courier New"/>
                <a:cs typeface="Courier New"/>
              </a:rPr>
              <a:t>Wall –</a:t>
            </a:r>
            <a:r>
              <a:rPr lang="en-US" sz="1600" dirty="0">
                <a:latin typeface="Courier New"/>
                <a:cs typeface="Courier New"/>
              </a:rPr>
              <a:t>o </a:t>
            </a:r>
            <a:r>
              <a:rPr lang="en-US" sz="1600" dirty="0" err="1">
                <a:latin typeface="Courier New"/>
                <a:cs typeface="Courier New"/>
              </a:rPr>
              <a:t>arrayProg</a:t>
            </a:r>
            <a:r>
              <a:rPr lang="en-US" sz="1600" dirty="0">
                <a:latin typeface="Courier New"/>
                <a:cs typeface="Courier New"/>
              </a:rPr>
              <a:t> –save–</a:t>
            </a:r>
            <a:r>
              <a:rPr lang="en-US" sz="1600" dirty="0" smtClean="0">
                <a:latin typeface="Courier New"/>
                <a:cs typeface="Courier New"/>
              </a:rPr>
              <a:t>temps </a:t>
            </a:r>
            <a:r>
              <a:rPr lang="en-US" sz="1600" dirty="0" err="1" smtClean="0">
                <a:latin typeface="Courier New"/>
                <a:cs typeface="Courier New"/>
              </a:rPr>
              <a:t>main.c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arrayInit.c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arraySort.c</a:t>
            </a:r>
            <a:r>
              <a:rPr lang="en-US" sz="1600" dirty="0">
                <a:latin typeface="Courier New"/>
                <a:cs typeface="Courier New"/>
              </a:rPr>
              <a:t> </a:t>
            </a:r>
          </a:p>
          <a:p>
            <a:pPr marL="0" indent="0">
              <a:spcBef>
                <a:spcPct val="35000"/>
              </a:spcBef>
              <a:buNone/>
            </a:pPr>
            <a:endParaRPr lang="en-US" dirty="0" smtClean="0"/>
          </a:p>
          <a:p>
            <a:pPr marL="514350" indent="-514350">
              <a:spcBef>
                <a:spcPct val="35000"/>
              </a:spcBef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39979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53400" cy="868362"/>
          </a:xfrm>
        </p:spPr>
        <p:txBody>
          <a:bodyPr>
            <a:noAutofit/>
          </a:bodyPr>
          <a:lstStyle/>
          <a:p>
            <a:r>
              <a:rPr lang="en-US" dirty="0" smtClean="0"/>
              <a:t>External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057400"/>
            <a:ext cx="7772400" cy="3352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Functions contained in separate files can communicate through </a:t>
            </a:r>
            <a:r>
              <a:rPr lang="en-US" sz="3200" b="1" i="1" dirty="0" smtClean="0">
                <a:solidFill>
                  <a:srgbClr val="000000"/>
                </a:solidFill>
              </a:rPr>
              <a:t>external</a:t>
            </a:r>
            <a:r>
              <a:rPr lang="en-US" sz="3200" dirty="0" smtClean="0">
                <a:solidFill>
                  <a:srgbClr val="000000"/>
                </a:solidFill>
              </a:rPr>
              <a:t> variables.</a:t>
            </a:r>
          </a:p>
          <a:p>
            <a:pPr marL="0" indent="0">
              <a:buNone/>
            </a:pPr>
            <a:endParaRPr lang="en-US" sz="3200" dirty="0" smtClean="0">
              <a:solidFill>
                <a:srgbClr val="000000"/>
              </a:solidFill>
            </a:endParaRPr>
          </a:p>
          <a:p>
            <a:r>
              <a:rPr lang="en-US" sz="3200" dirty="0" smtClean="0">
                <a:solidFill>
                  <a:srgbClr val="000000"/>
                </a:solidFill>
              </a:rPr>
              <a:t>Global variables are </a:t>
            </a:r>
            <a:r>
              <a:rPr lang="en-US" sz="3200" b="1" i="1" dirty="0" smtClean="0">
                <a:solidFill>
                  <a:srgbClr val="000000"/>
                </a:solidFill>
              </a:rPr>
              <a:t>external</a:t>
            </a:r>
            <a:r>
              <a:rPr lang="en-US" sz="3200" dirty="0" smtClean="0">
                <a:solidFill>
                  <a:srgbClr val="000000"/>
                </a:solidFill>
              </a:rPr>
              <a:t> variables.  </a:t>
            </a:r>
          </a:p>
        </p:txBody>
      </p:sp>
    </p:spTree>
    <p:extLst>
      <p:ext uri="{BB962C8B-B14F-4D97-AF65-F5344CB8AC3E}">
        <p14:creationId xmlns:p14="http://schemas.microsoft.com/office/powerpoint/2010/main" val="3642866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Declaring External Variables – Approach #1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80772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Declare global variable as you normally would at top of file where it first appears (can initialize too)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other file where that will be used, at the top of the file or inside the function where it will be used, you would declare it again using the </a:t>
            </a:r>
            <a:r>
              <a:rPr lang="en-US" b="1" dirty="0" smtClean="0"/>
              <a:t>extern</a:t>
            </a:r>
            <a:r>
              <a:rPr lang="en-US" dirty="0" smtClean="0"/>
              <a:t> keyword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 smtClean="0"/>
              <a:t>In </a:t>
            </a:r>
            <a:r>
              <a:rPr lang="en-US" sz="2200" dirty="0" err="1" smtClean="0"/>
              <a:t>main.c</a:t>
            </a:r>
            <a:r>
              <a:rPr lang="en-US" sz="2200" dirty="0" smtClean="0"/>
              <a:t>, declare global variable      </a:t>
            </a:r>
            <a:r>
              <a:rPr lang="en-US" sz="2200" dirty="0" err="1" smtClean="0">
                <a:latin typeface="Courier New"/>
                <a:cs typeface="Courier New"/>
              </a:rPr>
              <a:t>int</a:t>
            </a:r>
            <a:r>
              <a:rPr lang="en-US" sz="2200" dirty="0" smtClean="0">
                <a:latin typeface="Courier New"/>
                <a:cs typeface="Courier New"/>
              </a:rPr>
              <a:t> </a:t>
            </a:r>
            <a:r>
              <a:rPr lang="en-US" sz="2200" dirty="0" err="1" smtClean="0">
                <a:latin typeface="Courier New"/>
                <a:cs typeface="Courier New"/>
              </a:rPr>
              <a:t>numItems</a:t>
            </a:r>
            <a:r>
              <a:rPr lang="en-US" sz="2200" dirty="0" smtClean="0">
                <a:latin typeface="Courier New"/>
                <a:cs typeface="Courier New"/>
              </a:rPr>
              <a:t> = 0;</a:t>
            </a:r>
          </a:p>
          <a:p>
            <a:pPr marL="0" indent="0">
              <a:buNone/>
            </a:pPr>
            <a:r>
              <a:rPr lang="en-US" sz="2200" dirty="0" smtClean="0"/>
              <a:t>In other file, at top declare                 </a:t>
            </a:r>
            <a:r>
              <a:rPr lang="en-US" sz="2200" dirty="0" smtClean="0">
                <a:latin typeface="Courier New"/>
                <a:cs typeface="Courier New"/>
              </a:rPr>
              <a:t>extern </a:t>
            </a:r>
            <a:r>
              <a:rPr lang="en-US" sz="2200" dirty="0" err="1" smtClean="0">
                <a:latin typeface="Courier New"/>
                <a:cs typeface="Courier New"/>
              </a:rPr>
              <a:t>int</a:t>
            </a:r>
            <a:r>
              <a:rPr lang="en-US" sz="2200" dirty="0" smtClean="0">
                <a:latin typeface="Courier New"/>
                <a:cs typeface="Courier New"/>
              </a:rPr>
              <a:t> </a:t>
            </a:r>
            <a:r>
              <a:rPr lang="en-US" sz="2200" dirty="0" err="1" smtClean="0">
                <a:latin typeface="Courier New"/>
                <a:cs typeface="Courier New"/>
              </a:rPr>
              <a:t>numItems</a:t>
            </a:r>
            <a:r>
              <a:rPr lang="en-US" sz="2200" dirty="0">
                <a:latin typeface="Courier New"/>
                <a:cs typeface="Courier New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02303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Declaring External Variables – Approach </a:t>
            </a:r>
            <a:r>
              <a:rPr lang="en-US" sz="3600" dirty="0" smtClean="0"/>
              <a:t>#2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8077200" cy="3962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Declare global variable at top of all files that use it using extern keyword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u="sng" dirty="0" smtClean="0"/>
              <a:t>must</a:t>
            </a:r>
            <a:r>
              <a:rPr lang="en-US" dirty="0" smtClean="0"/>
              <a:t> be initialized at one of those declarations (the file that first uses the variable)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 smtClean="0"/>
              <a:t>In </a:t>
            </a:r>
            <a:r>
              <a:rPr lang="en-US" sz="2200" dirty="0" err="1" smtClean="0"/>
              <a:t>main.c</a:t>
            </a:r>
            <a:r>
              <a:rPr lang="en-US" sz="2200" dirty="0" smtClean="0"/>
              <a:t>, at top of file                  </a:t>
            </a:r>
            <a:r>
              <a:rPr lang="en-US" sz="2200" dirty="0" smtClean="0">
                <a:latin typeface="Courier New"/>
                <a:cs typeface="Courier New"/>
              </a:rPr>
              <a:t>extern </a:t>
            </a:r>
            <a:r>
              <a:rPr lang="en-US" sz="2200" dirty="0" err="1" smtClean="0">
                <a:latin typeface="Courier New"/>
                <a:cs typeface="Courier New"/>
              </a:rPr>
              <a:t>int</a:t>
            </a:r>
            <a:r>
              <a:rPr lang="en-US" sz="2200" dirty="0" smtClean="0">
                <a:latin typeface="Courier New"/>
                <a:cs typeface="Courier New"/>
              </a:rPr>
              <a:t> </a:t>
            </a:r>
            <a:r>
              <a:rPr lang="en-US" sz="2200" dirty="0" err="1" smtClean="0">
                <a:latin typeface="Courier New"/>
                <a:cs typeface="Courier New"/>
              </a:rPr>
              <a:t>numItems</a:t>
            </a:r>
            <a:r>
              <a:rPr lang="en-US" sz="2200" dirty="0" smtClean="0">
                <a:latin typeface="Courier New"/>
                <a:cs typeface="Courier New"/>
              </a:rPr>
              <a:t> = 0;</a:t>
            </a:r>
          </a:p>
          <a:p>
            <a:pPr marL="0" indent="0">
              <a:buNone/>
            </a:pPr>
            <a:r>
              <a:rPr lang="en-US" sz="2200" dirty="0" smtClean="0"/>
              <a:t>In other files, at top declare         </a:t>
            </a:r>
            <a:r>
              <a:rPr lang="en-US" sz="2200" dirty="0" smtClean="0">
                <a:latin typeface="Courier New"/>
                <a:cs typeface="Courier New"/>
              </a:rPr>
              <a:t>extern </a:t>
            </a:r>
            <a:r>
              <a:rPr lang="en-US" sz="2200" dirty="0" err="1" smtClean="0">
                <a:latin typeface="Courier New"/>
                <a:cs typeface="Courier New"/>
              </a:rPr>
              <a:t>int</a:t>
            </a:r>
            <a:r>
              <a:rPr lang="en-US" sz="2200" dirty="0" smtClean="0">
                <a:latin typeface="Courier New"/>
                <a:cs typeface="Courier New"/>
              </a:rPr>
              <a:t> </a:t>
            </a:r>
            <a:r>
              <a:rPr lang="en-US" sz="2200" dirty="0" err="1" smtClean="0">
                <a:latin typeface="Courier New"/>
                <a:cs typeface="Courier New"/>
              </a:rPr>
              <a:t>numItems</a:t>
            </a:r>
            <a:r>
              <a:rPr lang="en-US" sz="2200" dirty="0">
                <a:latin typeface="Courier New"/>
                <a:cs typeface="Courier New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059403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944562"/>
          </a:xfrm>
        </p:spPr>
        <p:txBody>
          <a:bodyPr/>
          <a:lstStyle/>
          <a:p>
            <a:pPr algn="ctr"/>
            <a:r>
              <a:rPr lang="en-US" dirty="0" smtClean="0"/>
              <a:t>Static </a:t>
            </a:r>
            <a:r>
              <a:rPr lang="en-US" dirty="0" err="1" smtClean="0"/>
              <a:t>vs</a:t>
            </a:r>
            <a:r>
              <a:rPr lang="en-US" dirty="0" smtClean="0"/>
              <a:t> Extern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Global variables are also extern variables.</a:t>
            </a:r>
          </a:p>
          <a:p>
            <a:r>
              <a:rPr lang="en-US" sz="2800" dirty="0" smtClean="0"/>
              <a:t>If you have a global variable that you don’t want to be accessed by functions in other files, you can declare it with the </a:t>
            </a:r>
            <a:r>
              <a:rPr lang="en-US" sz="2800" b="1" dirty="0" smtClean="0"/>
              <a:t>static</a:t>
            </a:r>
            <a:r>
              <a:rPr lang="en-US" sz="2800" dirty="0" smtClean="0"/>
              <a:t> keyword: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At </a:t>
            </a:r>
            <a:r>
              <a:rPr lang="en-US" sz="2200" dirty="0"/>
              <a:t>top of file        </a:t>
            </a:r>
            <a:r>
              <a:rPr lang="en-US" sz="2200" dirty="0" smtClean="0"/>
              <a:t>         </a:t>
            </a:r>
            <a:r>
              <a:rPr lang="en-US" sz="2200" dirty="0">
                <a:latin typeface="Courier New"/>
                <a:cs typeface="Courier New"/>
              </a:rPr>
              <a:t>static </a:t>
            </a:r>
            <a:r>
              <a:rPr lang="en-US" sz="2200" dirty="0" err="1">
                <a:latin typeface="Courier New"/>
                <a:cs typeface="Courier New"/>
              </a:rPr>
              <a:t>int</a:t>
            </a:r>
            <a:r>
              <a:rPr lang="en-US" sz="2200" dirty="0">
                <a:latin typeface="Courier New"/>
                <a:cs typeface="Courier New"/>
              </a:rPr>
              <a:t> </a:t>
            </a:r>
            <a:r>
              <a:rPr lang="en-US" sz="2200" dirty="0" err="1">
                <a:latin typeface="Courier New"/>
                <a:cs typeface="Courier New"/>
              </a:rPr>
              <a:t>numItems</a:t>
            </a:r>
            <a:r>
              <a:rPr lang="en-US" sz="2200" dirty="0">
                <a:latin typeface="Courier New"/>
                <a:cs typeface="Courier New"/>
              </a:rPr>
              <a:t> = 0;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err="1" smtClean="0"/>
              <a:t>numItems</a:t>
            </a:r>
            <a:r>
              <a:rPr lang="en-US" sz="2800" dirty="0" smtClean="0"/>
              <a:t> would be available to all the functions in that file, but not to other functions in other files.</a:t>
            </a:r>
          </a:p>
          <a:p>
            <a:pPr marL="0" indent="0">
              <a:buNone/>
            </a:pPr>
            <a:endParaRPr lang="en-US" sz="28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800" dirty="0" smtClean="0">
              <a:latin typeface="Courier New"/>
              <a:cs typeface="Courier New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8491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pScStd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AD1F1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16396</TotalTime>
  <Words>1232</Words>
  <Application>Microsoft Macintosh PowerPoint</Application>
  <PresentationFormat>On-screen Show (4:3)</PresentationFormat>
  <Paragraphs>128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Multi-Module Programs</vt:lpstr>
      <vt:lpstr>Multi-Module Programs</vt:lpstr>
      <vt:lpstr>Compiling Multi-Module Programs</vt:lpstr>
      <vt:lpstr>Compiling Multi-Module Programs</vt:lpstr>
      <vt:lpstr>Compiling Multi-Module Programs</vt:lpstr>
      <vt:lpstr>External Variables</vt:lpstr>
      <vt:lpstr>Declaring External Variables – Approach #1</vt:lpstr>
      <vt:lpstr>Declaring External Variables – Approach #2</vt:lpstr>
      <vt:lpstr>Static vs Extern</vt:lpstr>
      <vt:lpstr>Static vs Extern</vt:lpstr>
      <vt:lpstr>Header Files</vt:lpstr>
      <vt:lpstr>Header Files</vt:lpstr>
      <vt:lpstr>Why Use Header Files?</vt:lpstr>
      <vt:lpstr>Header Files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Visual Basic 2008: Reloaded 3e</dc:title>
  <dc:creator>Pat Sterling</dc:creator>
  <cp:lastModifiedBy>Cathy  Hochrine</cp:lastModifiedBy>
  <cp:revision>344</cp:revision>
  <cp:lastPrinted>2016-10-17T16:51:10Z</cp:lastPrinted>
  <dcterms:created xsi:type="dcterms:W3CDTF">2006-08-16T00:00:00Z</dcterms:created>
  <dcterms:modified xsi:type="dcterms:W3CDTF">2016-10-18T18:37:13Z</dcterms:modified>
</cp:coreProperties>
</file>